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e8968a47a2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e8968a47a2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e8968a47a2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e8968a47a2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e8968a47a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e8968a47a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e8968a47a2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e8968a47a2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e8968a47a2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e8968a47a2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8a4aaec1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8a4aaec1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e8968a47a2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e8968a47a2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e8968a47a2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e8968a47a2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e8968a47a2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e8968a47a2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e8968a47a2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e8968a47a2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8a4aaec16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8a4aaec16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e8968a47a2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e8968a47a2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e8968a47a2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e8968a47a2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e8968a47a2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e8968a47a2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e8968a47a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e8968a47a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e8968a47a2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e8968a47a2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e8968a47a2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e8968a47a2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e8968a47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e8968a47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e8968a47a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e8968a47a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e8968a47a2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e8968a47a2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e8968a47a2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e8968a47a2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e8968a47a2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e8968a47a2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e8968a47a2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e8968a47a2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e8968a47a2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e8968a47a2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www.youtube.com/watch?v=mFrSFMnskI4" TargetMode="External"/><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hyperlink" Target="http://www.youtube.com/watch?v=L4kU97gXWj0" TargetMode="External"/><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7.png"/><Relationship Id="rId7" Type="http://schemas.openxmlformats.org/officeDocument/2006/relationships/image" Target="../media/image10.png"/><Relationship Id="rId8"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greenbelly.co/" TargetMode="Externa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mcit.gov.eg/Upcont/Documents/Reports%20and%20Documents_26102021000_Egyptian-Startup-Ecosystem-Report-2021.pdf" TargetMode="External"/><Relationship Id="rId4" Type="http://schemas.openxmlformats.org/officeDocument/2006/relationships/hyperlink" Target="https://www.aucegypt.edu/news/stories/global-report-entrepreneurship-egypt-growing-popularity" TargetMode="External"/><Relationship Id="rId10" Type="http://schemas.openxmlformats.org/officeDocument/2006/relationships/hyperlink" Target="https://www.entrepreneur.com/en-ae/growth-strategies/success-story-eventtus-co-founder-and-ceo-mai-medhat-on/380284" TargetMode="External"/><Relationship Id="rId9" Type="http://schemas.openxmlformats.org/officeDocument/2006/relationships/hyperlink" Target="https://egyptinnovate.com/en/news/linkedin-list-top-startups-2022-egypt" TargetMode="External"/><Relationship Id="rId5" Type="http://schemas.openxmlformats.org/officeDocument/2006/relationships/hyperlink" Target="https://www.pfh-university.com/blog/9-types-entrepreneurship#:~:text=They%20often%20receive%20funding%20from,are%20Facebook%2C%20Instagram%20and%20Uber" TargetMode="External"/><Relationship Id="rId6" Type="http://schemas.openxmlformats.org/officeDocument/2006/relationships/hyperlink" Target="https://falakstartups.com/" TargetMode="External"/><Relationship Id="rId7" Type="http://schemas.openxmlformats.org/officeDocument/2006/relationships/hyperlink" Target="https://www.basetemplates.com/startups/top-8-startups-in-cairo" TargetMode="External"/><Relationship Id="rId8" Type="http://schemas.openxmlformats.org/officeDocument/2006/relationships/hyperlink" Target="https://thestartupscene.me/MenaEcosystems/These-13-Egyptian-Startups-Just-Made-Forbes-Top-100-in-the-Middle-Eas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www.youtube.com/watch?v=vKjbvqubdN4" TargetMode="Externa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Entrepreneurs and Startup</a:t>
            </a:r>
            <a:r>
              <a:rPr lang="en"/>
              <a:t>s</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By: Nadine El-Saeed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 The large company entrepreneur </a:t>
            </a:r>
            <a:endParaRPr/>
          </a:p>
        </p:txBody>
      </p:sp>
      <p:sp>
        <p:nvSpPr>
          <p:cNvPr id="126" name="Google Shape;126;p22"/>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a:t>The large company entrepreneur is usually an advanced professional with a lot of business experience. The goal is to create or maintain a company that has multiple lifecycles with the idea of turning existing ideas and products into innovative new offerings. Large company entrepreneurs are constantly creating new services and products based on market demands and are focused on consistent growth. </a:t>
            </a:r>
            <a:endParaRPr/>
          </a:p>
          <a:p>
            <a:pPr indent="0" lvl="0" marL="0" rtl="0" algn="l">
              <a:spcBef>
                <a:spcPts val="1200"/>
              </a:spcBef>
              <a:spcAft>
                <a:spcPts val="0"/>
              </a:spcAft>
              <a:buNone/>
            </a:pPr>
            <a:r>
              <a:rPr lang="en"/>
              <a:t>but small business entrepreneurs can also reach this level if their company grows particularly fast.  </a:t>
            </a:r>
            <a:endParaRPr/>
          </a:p>
          <a:p>
            <a:pPr indent="0" lvl="0" marL="0" rtl="0" algn="l">
              <a:spcBef>
                <a:spcPts val="1200"/>
              </a:spcBef>
              <a:spcAft>
                <a:spcPts val="0"/>
              </a:spcAft>
              <a:buNone/>
            </a:pPr>
            <a:r>
              <a:rPr lang="en"/>
              <a:t>Ex: </a:t>
            </a:r>
            <a:endParaRPr/>
          </a:p>
          <a:p>
            <a:pPr indent="-308610" lvl="0" marL="457200" rtl="0" algn="l">
              <a:spcBef>
                <a:spcPts val="1200"/>
              </a:spcBef>
              <a:spcAft>
                <a:spcPts val="0"/>
              </a:spcAft>
              <a:buSzPct val="100000"/>
              <a:buChar char="●"/>
            </a:pPr>
            <a:r>
              <a:rPr lang="en"/>
              <a:t>Selling products or services acquired from existing brands</a:t>
            </a:r>
            <a:endParaRPr/>
          </a:p>
          <a:p>
            <a:pPr indent="-308610" lvl="0" marL="457200" rtl="0" algn="l">
              <a:spcBef>
                <a:spcPts val="0"/>
              </a:spcBef>
              <a:spcAft>
                <a:spcPts val="0"/>
              </a:spcAft>
              <a:buSzPct val="100000"/>
              <a:buChar char="●"/>
            </a:pPr>
            <a:r>
              <a:rPr lang="en"/>
              <a:t>New branches of a company</a:t>
            </a:r>
            <a:endParaRPr/>
          </a:p>
          <a:p>
            <a:pPr indent="-308610" lvl="0" marL="457200" rtl="0" algn="l">
              <a:spcBef>
                <a:spcPts val="0"/>
              </a:spcBef>
              <a:spcAft>
                <a:spcPts val="0"/>
              </a:spcAft>
              <a:buSzPct val="100000"/>
              <a:buChar char="●"/>
            </a:pPr>
            <a:r>
              <a:rPr lang="en"/>
              <a:t>Incubation programs to find fresh talent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3"/>
          <p:cNvPicPr preferRelativeResize="0"/>
          <p:nvPr/>
        </p:nvPicPr>
        <p:blipFill>
          <a:blip r:embed="rId3">
            <a:alphaModFix/>
          </a:blip>
          <a:stretch>
            <a:fillRect/>
          </a:stretch>
        </p:blipFill>
        <p:spPr>
          <a:xfrm>
            <a:off x="228700" y="182925"/>
            <a:ext cx="2619375" cy="1743075"/>
          </a:xfrm>
          <a:prstGeom prst="rect">
            <a:avLst/>
          </a:prstGeom>
          <a:noFill/>
          <a:ln>
            <a:noFill/>
          </a:ln>
        </p:spPr>
      </p:pic>
      <p:pic>
        <p:nvPicPr>
          <p:cNvPr id="132" name="Google Shape;132;p23"/>
          <p:cNvPicPr preferRelativeResize="0"/>
          <p:nvPr/>
        </p:nvPicPr>
        <p:blipFill>
          <a:blip r:embed="rId4">
            <a:alphaModFix/>
          </a:blip>
          <a:stretch>
            <a:fillRect/>
          </a:stretch>
        </p:blipFill>
        <p:spPr>
          <a:xfrm>
            <a:off x="6108801" y="182925"/>
            <a:ext cx="2802858" cy="1865175"/>
          </a:xfrm>
          <a:prstGeom prst="rect">
            <a:avLst/>
          </a:prstGeom>
          <a:noFill/>
          <a:ln>
            <a:noFill/>
          </a:ln>
        </p:spPr>
      </p:pic>
      <p:pic>
        <p:nvPicPr>
          <p:cNvPr id="133" name="Google Shape;133;p23"/>
          <p:cNvPicPr preferRelativeResize="0"/>
          <p:nvPr/>
        </p:nvPicPr>
        <p:blipFill>
          <a:blip r:embed="rId5">
            <a:alphaModFix/>
          </a:blip>
          <a:stretch>
            <a:fillRect/>
          </a:stretch>
        </p:blipFill>
        <p:spPr>
          <a:xfrm>
            <a:off x="1671000" y="2307325"/>
            <a:ext cx="5107176" cy="2668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5. The innovative entrepreneur </a:t>
            </a:r>
            <a:endParaRPr/>
          </a:p>
        </p:txBody>
      </p:sp>
      <p:sp>
        <p:nvSpPr>
          <p:cNvPr id="139" name="Google Shape;139;p2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Their hope is to come up with a groundbreaking idea that will solve a huge pain point or change an entire industry. Take Uber and Airbnb, for example. The innovator actively seeks out an opportunity to fill a gap in the market and be the first to offer something newer and better. </a:t>
            </a:r>
            <a:endParaRPr/>
          </a:p>
          <a:p>
            <a:pPr indent="0" lvl="0" marL="0" rtl="0" algn="l">
              <a:spcBef>
                <a:spcPts val="1200"/>
              </a:spcBef>
              <a:spcAft>
                <a:spcPts val="0"/>
              </a:spcAft>
              <a:buNone/>
            </a:pPr>
            <a:r>
              <a:rPr lang="en"/>
              <a:t>Ex: </a:t>
            </a:r>
            <a:endParaRPr/>
          </a:p>
          <a:p>
            <a:pPr indent="-342900" lvl="0" marL="457200" rtl="0" algn="l">
              <a:spcBef>
                <a:spcPts val="1200"/>
              </a:spcBef>
              <a:spcAft>
                <a:spcPts val="0"/>
              </a:spcAft>
              <a:buSzPts val="1800"/>
              <a:buChar char="●"/>
            </a:pPr>
            <a:r>
              <a:rPr lang="en"/>
              <a:t>An app to make an existing process easier</a:t>
            </a:r>
            <a:endParaRPr/>
          </a:p>
          <a:p>
            <a:pPr indent="-342900" lvl="0" marL="457200" rtl="0" algn="l">
              <a:spcBef>
                <a:spcPts val="0"/>
              </a:spcBef>
              <a:spcAft>
                <a:spcPts val="0"/>
              </a:spcAft>
              <a:buSzPts val="1800"/>
              <a:buChar char="●"/>
            </a:pPr>
            <a:r>
              <a:rPr lang="en"/>
              <a:t>A new take on an existing business model</a:t>
            </a:r>
            <a:endParaRPr/>
          </a:p>
          <a:p>
            <a:pPr indent="-342900" lvl="0" marL="457200" rtl="0" algn="l">
              <a:spcBef>
                <a:spcPts val="0"/>
              </a:spcBef>
              <a:spcAft>
                <a:spcPts val="0"/>
              </a:spcAft>
              <a:buSzPts val="1800"/>
              <a:buChar char="●"/>
            </a:pPr>
            <a:r>
              <a:rPr lang="en"/>
              <a:t>A new piece of wearable technology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5"/>
          <p:cNvPicPr preferRelativeResize="0"/>
          <p:nvPr/>
        </p:nvPicPr>
        <p:blipFill>
          <a:blip r:embed="rId3">
            <a:alphaModFix/>
          </a:blip>
          <a:stretch>
            <a:fillRect/>
          </a:stretch>
        </p:blipFill>
        <p:spPr>
          <a:xfrm>
            <a:off x="914400" y="1274200"/>
            <a:ext cx="7315200" cy="2857500"/>
          </a:xfrm>
          <a:prstGeom prst="rect">
            <a:avLst/>
          </a:prstGeom>
          <a:noFill/>
          <a:ln>
            <a:noFill/>
          </a:ln>
        </p:spPr>
      </p:pic>
      <p:sp>
        <p:nvSpPr>
          <p:cNvPr id="145" name="Google Shape;145;p25"/>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RANA EL KALIOUBY – AFFECTIVA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descr="At Affectiva we believe that digital content and technology products are made better when they are informed by human emotions.  We quantify emotions to help the world accomplish that goal.&#10; &#10;This short overview video details how we deliver emotion analytics and insights, with the most accurate facial coding system that exists today, to optimize and evaluate digital media and help predict key performance indicators such as sales and virality." id="151" name="Google Shape;151;p26" title="Affectiva Overview">
            <a:hlinkClick r:id="rId3"/>
          </p:cNvPr>
          <p:cNvPicPr preferRelativeResize="0"/>
          <p:nvPr/>
        </p:nvPicPr>
        <p:blipFill>
          <a:blip r:embed="rId4">
            <a:alphaModFix/>
          </a:blip>
          <a:stretch>
            <a:fillRect/>
          </a:stretch>
        </p:blipFill>
        <p:spPr>
          <a:xfrm>
            <a:off x="214525" y="120675"/>
            <a:ext cx="8714950" cy="4902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7"/>
          <p:cNvPicPr preferRelativeResize="0"/>
          <p:nvPr/>
        </p:nvPicPr>
        <p:blipFill>
          <a:blip r:embed="rId3">
            <a:alphaModFix/>
          </a:blip>
          <a:stretch>
            <a:fillRect/>
          </a:stretch>
        </p:blipFill>
        <p:spPr>
          <a:xfrm>
            <a:off x="2213588" y="152400"/>
            <a:ext cx="4716837"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864550" y="152400"/>
            <a:ext cx="7414904"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6. The social entrepreneur</a:t>
            </a:r>
            <a:endParaRPr/>
          </a:p>
        </p:txBody>
      </p:sp>
      <p:sp>
        <p:nvSpPr>
          <p:cNvPr id="167" name="Google Shape;167;p29"/>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a:t>Social entrepreneurship is focused on solving social problems and making the world a better place, whether it’s through sustainable products, community initiatives, or charity endeavors. This type of entrepreneur isn’t concerned about big profits or untethered wealth. Instead, they’re committed to working toward social good. </a:t>
            </a:r>
            <a:endParaRPr/>
          </a:p>
          <a:p>
            <a:pPr indent="0" lvl="0" marL="0" rtl="0" algn="l">
              <a:spcBef>
                <a:spcPts val="1200"/>
              </a:spcBef>
              <a:spcAft>
                <a:spcPts val="0"/>
              </a:spcAft>
              <a:buNone/>
            </a:pPr>
            <a:r>
              <a:rPr lang="en"/>
              <a:t>For example, the </a:t>
            </a:r>
            <a:r>
              <a:rPr b="1" lang="en" u="sng"/>
              <a:t>Grameen Foundation’s </a:t>
            </a:r>
            <a:r>
              <a:rPr lang="en"/>
              <a:t>founder, </a:t>
            </a:r>
            <a:r>
              <a:rPr i="1" lang="en"/>
              <a:t>Muhammad Yunus</a:t>
            </a:r>
            <a:r>
              <a:rPr lang="en"/>
              <a:t>, won a Nobel Prize for his business idea. The company is a microfinance organization that helps women get out of poverty through low-interest loans. </a:t>
            </a:r>
            <a:endParaRPr/>
          </a:p>
          <a:p>
            <a:pPr indent="0" lvl="0" marL="0" rtl="0" algn="l">
              <a:spcBef>
                <a:spcPts val="1200"/>
              </a:spcBef>
              <a:spcAft>
                <a:spcPts val="0"/>
              </a:spcAft>
              <a:buNone/>
            </a:pPr>
            <a:r>
              <a:rPr lang="en"/>
              <a:t>Ex: </a:t>
            </a:r>
            <a:endParaRPr/>
          </a:p>
          <a:p>
            <a:pPr indent="-308610" lvl="0" marL="457200" rtl="0" algn="l">
              <a:spcBef>
                <a:spcPts val="1200"/>
              </a:spcBef>
              <a:spcAft>
                <a:spcPts val="0"/>
              </a:spcAft>
              <a:buSzPct val="100000"/>
              <a:buChar char="●"/>
            </a:pPr>
            <a:r>
              <a:rPr lang="en"/>
              <a:t>Educational Service</a:t>
            </a:r>
            <a:endParaRPr/>
          </a:p>
          <a:p>
            <a:pPr indent="-308610" lvl="0" marL="457200" rtl="0" algn="l">
              <a:spcBef>
                <a:spcPts val="0"/>
              </a:spcBef>
              <a:spcAft>
                <a:spcPts val="0"/>
              </a:spcAft>
              <a:buSzPct val="100000"/>
              <a:buChar char="●"/>
            </a:pPr>
            <a:r>
              <a:rPr lang="en"/>
              <a:t>Eco-friendly products</a:t>
            </a:r>
            <a:endParaRPr/>
          </a:p>
          <a:p>
            <a:pPr indent="-308610" lvl="0" marL="457200" rtl="0" algn="l">
              <a:spcBef>
                <a:spcPts val="0"/>
              </a:spcBef>
              <a:spcAft>
                <a:spcPts val="0"/>
              </a:spcAft>
              <a:buSzPct val="100000"/>
              <a:buChar char="●"/>
            </a:pPr>
            <a:r>
              <a:rPr lang="en"/>
              <a:t>Apps for local alerts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descr="Nobel Peace Prize winner Muhammad Yunus, founder of Grameen Bank shares his strategy for creating change. &#10;&#10;For more information on Muhammad Yunus, visit:&#10;http://www.muhammadyunus.org/&#10;&#10; &#10;This interview is part of a special series from the Skoll World Forum featuring social entrepreneurs and other innovators discussing solutions to the world's most pressing problems.&#10; &#10;*** If you like this video please help us by sharing it to your networks ***&#10;For more information, please visit www.skollworldforum.org&#10; &#10;CREDITS:&#10; &#10;Director/Editor/Camera&#10;Gabriel Diamond&#10; &#10;Executive Producer:&#10;Phil Collis&#10; &#10;Music&#10;Jordan Halpern&#10; &#10;Footage provided by:&#10;Archive.org&#10; &#10;The Skoll Foundation http://www.skollfoundation.org drives large-scale change by investing in, connecting, and celebrating social entrepreneurs and the innovators who help them solve the world's most pressing problems." id="172" name="Google Shape;172;p30" title="Muhammad Yunus: Create Social Fiction">
            <a:hlinkClick r:id="rId3"/>
          </p:cNvPr>
          <p:cNvPicPr preferRelativeResize="0"/>
          <p:nvPr/>
        </p:nvPicPr>
        <p:blipFill>
          <a:blip r:embed="rId4">
            <a:alphaModFix/>
          </a:blip>
          <a:stretch>
            <a:fillRect/>
          </a:stretch>
        </p:blipFill>
        <p:spPr>
          <a:xfrm>
            <a:off x="401138" y="183750"/>
            <a:ext cx="8341713" cy="477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7. The buyer entrepreneur </a:t>
            </a:r>
            <a:endParaRPr/>
          </a:p>
        </p:txBody>
      </p:sp>
      <p:sp>
        <p:nvSpPr>
          <p:cNvPr id="178" name="Google Shape;178;p31"/>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a:t>Instead of starting their own business or side hustle from scratch, a buyer entrepreneur will invest in other businesses. They’ll either purchase a well-established company and reap the rewards or help develop an existing company to help them thrive. </a:t>
            </a:r>
            <a:endParaRPr/>
          </a:p>
          <a:p>
            <a:pPr indent="0" lvl="0" marL="0" rtl="0" algn="l">
              <a:spcBef>
                <a:spcPts val="1200"/>
              </a:spcBef>
              <a:spcAft>
                <a:spcPts val="0"/>
              </a:spcAft>
              <a:buNone/>
            </a:pPr>
            <a:r>
              <a:rPr lang="en"/>
              <a:t>Don’t confuse this type of entrepreneur with investors or venture capitalists. Buyer entrepreneurship means getting involved in a business both financially and personally. It involves being an active part of growing the bought businesses. </a:t>
            </a:r>
            <a:endParaRPr/>
          </a:p>
          <a:p>
            <a:pPr indent="0" lvl="0" marL="0" rtl="0" algn="l">
              <a:spcBef>
                <a:spcPts val="1200"/>
              </a:spcBef>
              <a:spcAft>
                <a:spcPts val="0"/>
              </a:spcAft>
              <a:buNone/>
            </a:pPr>
            <a:r>
              <a:rPr lang="en"/>
              <a:t>Ex: </a:t>
            </a:r>
            <a:endParaRPr/>
          </a:p>
          <a:p>
            <a:pPr indent="-308610" lvl="0" marL="457200" rtl="0" algn="l">
              <a:spcBef>
                <a:spcPts val="1200"/>
              </a:spcBef>
              <a:spcAft>
                <a:spcPts val="0"/>
              </a:spcAft>
              <a:buSzPct val="100000"/>
              <a:buChar char="●"/>
            </a:pPr>
            <a:r>
              <a:rPr lang="en"/>
              <a:t>Acquiring existing physical companies</a:t>
            </a:r>
            <a:endParaRPr/>
          </a:p>
          <a:p>
            <a:pPr indent="-308610" lvl="0" marL="457200" rtl="0" algn="l">
              <a:spcBef>
                <a:spcPts val="0"/>
              </a:spcBef>
              <a:spcAft>
                <a:spcPts val="0"/>
              </a:spcAft>
              <a:buSzPct val="100000"/>
              <a:buChar char="●"/>
            </a:pPr>
            <a:r>
              <a:rPr lang="en"/>
              <a:t>Creating an umbrella company with multiple subdivisions</a:t>
            </a:r>
            <a:endParaRPr/>
          </a:p>
          <a:p>
            <a:pPr indent="-308610" lvl="0" marL="457200" rtl="0" algn="l">
              <a:spcBef>
                <a:spcPts val="0"/>
              </a:spcBef>
              <a:spcAft>
                <a:spcPts val="0"/>
              </a:spcAft>
              <a:buSzPct val="100000"/>
              <a:buChar char="●"/>
            </a:pPr>
            <a:r>
              <a:rPr lang="en"/>
              <a:t>Property investing</a:t>
            </a:r>
            <a:endParaRPr/>
          </a:p>
          <a:p>
            <a:pPr indent="-308610" lvl="0" marL="457200" rtl="0" algn="l">
              <a:spcBef>
                <a:spcPts val="0"/>
              </a:spcBef>
              <a:spcAft>
                <a:spcPts val="0"/>
              </a:spcAft>
              <a:buSzPct val="100000"/>
              <a:buChar char="●"/>
            </a:pPr>
            <a:r>
              <a:rPr lang="en"/>
              <a:t>App or software acquisition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Before d</a:t>
            </a:r>
            <a:r>
              <a:rPr lang="en"/>
              <a:t>eciding to become an entrepreneur!!!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8. The imitator entrepreneur</a:t>
            </a:r>
            <a:endParaRPr/>
          </a:p>
        </p:txBody>
      </p:sp>
      <p:sp>
        <p:nvSpPr>
          <p:cNvPr id="184" name="Google Shape;184;p32"/>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a:t>Imitation is the greatest form of flattery, and this is the motivation behind imitator entrepreneurship. </a:t>
            </a:r>
            <a:endParaRPr/>
          </a:p>
          <a:p>
            <a:pPr indent="0" lvl="0" marL="0" rtl="0" algn="l">
              <a:spcBef>
                <a:spcPts val="1200"/>
              </a:spcBef>
              <a:spcAft>
                <a:spcPts val="0"/>
              </a:spcAft>
              <a:buNone/>
            </a:pPr>
            <a:r>
              <a:rPr lang="en"/>
              <a:t>Instead of coming up with new ideas, imitator entrepreneurs take inspiration from existing businesses. They don’t completely rip off the idea—they’ll work hard to improve the idea and fill any glaring gaps in the market. Imitators are good at learning from other people’s mistakes to ensure their businesses thrive, and they can come in all shapes and sizes, from a side hustle imitator to a large company imitator. </a:t>
            </a:r>
            <a:endParaRPr/>
          </a:p>
          <a:p>
            <a:pPr indent="0" lvl="0" marL="0" rtl="0" algn="l">
              <a:spcBef>
                <a:spcPts val="1200"/>
              </a:spcBef>
              <a:spcAft>
                <a:spcPts val="0"/>
              </a:spcAft>
              <a:buNone/>
            </a:pPr>
            <a:r>
              <a:rPr lang="en"/>
              <a:t>Ex: </a:t>
            </a:r>
            <a:endParaRPr/>
          </a:p>
          <a:p>
            <a:pPr indent="-308610" lvl="0" marL="457200" rtl="0" algn="l">
              <a:spcBef>
                <a:spcPts val="1200"/>
              </a:spcBef>
              <a:spcAft>
                <a:spcPts val="0"/>
              </a:spcAft>
              <a:buSzPct val="100000"/>
              <a:buChar char="●"/>
            </a:pPr>
            <a:r>
              <a:rPr lang="en"/>
              <a:t>White labeling an existing well-known brand</a:t>
            </a:r>
            <a:endParaRPr/>
          </a:p>
          <a:p>
            <a:pPr indent="-308610" lvl="0" marL="457200" rtl="0" algn="l">
              <a:spcBef>
                <a:spcPts val="0"/>
              </a:spcBef>
              <a:spcAft>
                <a:spcPts val="0"/>
              </a:spcAft>
              <a:buSzPct val="100000"/>
              <a:buChar char="●"/>
            </a:pPr>
            <a:r>
              <a:rPr lang="en"/>
              <a:t>Replicating an existing product but with extra features</a:t>
            </a:r>
            <a:endParaRPr/>
          </a:p>
          <a:p>
            <a:pPr indent="-308610" lvl="0" marL="457200" rtl="0" algn="l">
              <a:spcBef>
                <a:spcPts val="0"/>
              </a:spcBef>
              <a:spcAft>
                <a:spcPts val="0"/>
              </a:spcAft>
              <a:buSzPct val="100000"/>
              <a:buChar char="●"/>
            </a:pPr>
            <a:r>
              <a:rPr lang="en"/>
              <a:t>Creating a copycat brand with better marketing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33"/>
          <p:cNvPicPr preferRelativeResize="0"/>
          <p:nvPr/>
        </p:nvPicPr>
        <p:blipFill>
          <a:blip r:embed="rId3">
            <a:alphaModFix/>
          </a:blip>
          <a:stretch>
            <a:fillRect/>
          </a:stretch>
        </p:blipFill>
        <p:spPr>
          <a:xfrm>
            <a:off x="152400" y="152400"/>
            <a:ext cx="2143125" cy="2143125"/>
          </a:xfrm>
          <a:prstGeom prst="rect">
            <a:avLst/>
          </a:prstGeom>
          <a:noFill/>
          <a:ln>
            <a:noFill/>
          </a:ln>
        </p:spPr>
      </p:pic>
      <p:pic>
        <p:nvPicPr>
          <p:cNvPr id="190" name="Google Shape;190;p33"/>
          <p:cNvPicPr preferRelativeResize="0"/>
          <p:nvPr/>
        </p:nvPicPr>
        <p:blipFill>
          <a:blip r:embed="rId4">
            <a:alphaModFix/>
          </a:blip>
          <a:stretch>
            <a:fillRect/>
          </a:stretch>
        </p:blipFill>
        <p:spPr>
          <a:xfrm>
            <a:off x="3071538" y="2670950"/>
            <a:ext cx="2419350" cy="1885950"/>
          </a:xfrm>
          <a:prstGeom prst="rect">
            <a:avLst/>
          </a:prstGeom>
          <a:noFill/>
          <a:ln>
            <a:noFill/>
          </a:ln>
        </p:spPr>
      </p:pic>
      <p:pic>
        <p:nvPicPr>
          <p:cNvPr id="191" name="Google Shape;191;p33"/>
          <p:cNvPicPr preferRelativeResize="0"/>
          <p:nvPr/>
        </p:nvPicPr>
        <p:blipFill>
          <a:blip r:embed="rId5">
            <a:alphaModFix/>
          </a:blip>
          <a:stretch>
            <a:fillRect/>
          </a:stretch>
        </p:blipFill>
        <p:spPr>
          <a:xfrm>
            <a:off x="152400" y="2670950"/>
            <a:ext cx="2819350" cy="1578836"/>
          </a:xfrm>
          <a:prstGeom prst="rect">
            <a:avLst/>
          </a:prstGeom>
          <a:noFill/>
          <a:ln>
            <a:noFill/>
          </a:ln>
        </p:spPr>
      </p:pic>
      <p:pic>
        <p:nvPicPr>
          <p:cNvPr id="192" name="Google Shape;192;p33"/>
          <p:cNvPicPr preferRelativeResize="0"/>
          <p:nvPr/>
        </p:nvPicPr>
        <p:blipFill>
          <a:blip r:embed="rId6">
            <a:alphaModFix/>
          </a:blip>
          <a:stretch>
            <a:fillRect/>
          </a:stretch>
        </p:blipFill>
        <p:spPr>
          <a:xfrm>
            <a:off x="5973575" y="152400"/>
            <a:ext cx="3019425" cy="1514475"/>
          </a:xfrm>
          <a:prstGeom prst="rect">
            <a:avLst/>
          </a:prstGeom>
          <a:noFill/>
          <a:ln>
            <a:noFill/>
          </a:ln>
        </p:spPr>
      </p:pic>
      <p:pic>
        <p:nvPicPr>
          <p:cNvPr id="193" name="Google Shape;193;p33"/>
          <p:cNvPicPr preferRelativeResize="0"/>
          <p:nvPr/>
        </p:nvPicPr>
        <p:blipFill>
          <a:blip r:embed="rId7">
            <a:alphaModFix/>
          </a:blip>
          <a:stretch>
            <a:fillRect/>
          </a:stretch>
        </p:blipFill>
        <p:spPr>
          <a:xfrm>
            <a:off x="2918075" y="152400"/>
            <a:ext cx="2619375" cy="1743075"/>
          </a:xfrm>
          <a:prstGeom prst="rect">
            <a:avLst/>
          </a:prstGeom>
          <a:noFill/>
          <a:ln>
            <a:noFill/>
          </a:ln>
        </p:spPr>
      </p:pic>
      <p:pic>
        <p:nvPicPr>
          <p:cNvPr id="194" name="Google Shape;194;p33"/>
          <p:cNvPicPr preferRelativeResize="0"/>
          <p:nvPr/>
        </p:nvPicPr>
        <p:blipFill>
          <a:blip r:embed="rId8">
            <a:alphaModFix/>
          </a:blip>
          <a:stretch>
            <a:fillRect/>
          </a:stretch>
        </p:blipFill>
        <p:spPr>
          <a:xfrm>
            <a:off x="6056150" y="2388800"/>
            <a:ext cx="2143125" cy="2143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9. The cautious entrepreneur </a:t>
            </a:r>
            <a:endParaRPr/>
          </a:p>
        </p:txBody>
      </p:sp>
      <p:sp>
        <p:nvSpPr>
          <p:cNvPr id="200" name="Google Shape;200;p3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Clr>
                <a:schemeClr val="dk2"/>
              </a:buClr>
              <a:buSzPct val="61111"/>
              <a:buFont typeface="Arial"/>
              <a:buNone/>
            </a:pPr>
            <a:r>
              <a:rPr lang="en"/>
              <a:t>Also known as researcher entrepreneurs, cautious entrepreneurs take their time when starting and growing a business. They do their due diligence, carry out research, and only go ahead with their plans when they’re certain they’ll succeed. </a:t>
            </a:r>
            <a:endParaRPr/>
          </a:p>
          <a:p>
            <a:pPr indent="0" lvl="0" marL="0" rtl="0" algn="l">
              <a:spcBef>
                <a:spcPts val="1200"/>
              </a:spcBef>
              <a:spcAft>
                <a:spcPts val="0"/>
              </a:spcAft>
              <a:buNone/>
            </a:pPr>
            <a:r>
              <a:rPr lang="en"/>
              <a:t>Cautious entrepreneurs rely on facts, data, and logic and will often create detailed business plans before getting started.</a:t>
            </a:r>
            <a:endParaRPr/>
          </a:p>
          <a:p>
            <a:pPr indent="0" lvl="0" marL="0" rtl="0" algn="l">
              <a:spcBef>
                <a:spcPts val="1200"/>
              </a:spcBef>
              <a:spcAft>
                <a:spcPts val="1200"/>
              </a:spcAft>
              <a:buNone/>
            </a:pPr>
            <a:r>
              <a:rPr lang="en"/>
              <a:t>Examples of businesses a cautious entrepreneur can start can vary wildly—the differentiation is in the process they use to get started. Instead of diving in headfirst, this type of entrepreneur will spend months or years researching their market, product fit, and game plan.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10. The digital nomad </a:t>
            </a:r>
            <a:endParaRPr/>
          </a:p>
        </p:txBody>
      </p:sp>
      <p:sp>
        <p:nvSpPr>
          <p:cNvPr id="206" name="Google Shape;206;p35"/>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Clr>
                <a:schemeClr val="dk2"/>
              </a:buClr>
              <a:buSzPct val="61111"/>
              <a:buFont typeface="Arial"/>
              <a:buNone/>
            </a:pPr>
            <a:r>
              <a:rPr lang="en"/>
              <a:t>While many of the entrepreneurs listed here have the luxury of working from wherever they want, digital nomads make it a critical part of their business plan. They create businesses that they can work on anywhere, anytime, from a beach in Barbados to the bustling city streets of Tokyo. </a:t>
            </a:r>
            <a:endParaRPr/>
          </a:p>
          <a:p>
            <a:pPr indent="0" lvl="0" marL="0" rtl="0" algn="l">
              <a:spcBef>
                <a:spcPts val="1200"/>
              </a:spcBef>
              <a:spcAft>
                <a:spcPts val="0"/>
              </a:spcAft>
              <a:buNone/>
            </a:pPr>
            <a:r>
              <a:rPr lang="en"/>
              <a:t>The goal is the freedom to travel as much as possible. Most digital nomads run businesses from their laptops and often use skills like copywriting, designing, coaching, and teaching to earn money.</a:t>
            </a:r>
            <a:endParaRPr/>
          </a:p>
          <a:p>
            <a:pPr indent="0" lvl="0" marL="0" rtl="0" algn="l">
              <a:spcBef>
                <a:spcPts val="1200"/>
              </a:spcBef>
              <a:spcAft>
                <a:spcPts val="0"/>
              </a:spcAft>
              <a:buNone/>
            </a:pPr>
            <a:r>
              <a:rPr lang="en"/>
              <a:t>Chris Cage, founder of </a:t>
            </a:r>
            <a:r>
              <a:rPr lang="en" u="sng">
                <a:solidFill>
                  <a:schemeClr val="hlink"/>
                </a:solidFill>
                <a:hlinkClick r:id="rId3"/>
              </a:rPr>
              <a:t>Greenbelly Meals</a:t>
            </a:r>
            <a:r>
              <a:rPr lang="en"/>
              <a:t>, started his business as a digital nomad in Thailand and grew it while traveling the world. </a:t>
            </a:r>
            <a:endParaRPr/>
          </a:p>
          <a:p>
            <a:pPr indent="0" lvl="0" marL="0" rtl="0" algn="l">
              <a:spcBef>
                <a:spcPts val="1200"/>
              </a:spcBef>
              <a:spcAft>
                <a:spcPts val="0"/>
              </a:spcAft>
              <a:buNone/>
            </a:pPr>
            <a:r>
              <a:rPr lang="en"/>
              <a:t>Ex: </a:t>
            </a:r>
            <a:endParaRPr/>
          </a:p>
          <a:p>
            <a:pPr indent="-300037" lvl="0" marL="457200" rtl="0" algn="l">
              <a:spcBef>
                <a:spcPts val="1200"/>
              </a:spcBef>
              <a:spcAft>
                <a:spcPts val="0"/>
              </a:spcAft>
              <a:buSzPct val="100000"/>
              <a:buChar char="●"/>
            </a:pPr>
            <a:r>
              <a:rPr lang="en"/>
              <a:t>Web development</a:t>
            </a:r>
            <a:endParaRPr/>
          </a:p>
          <a:p>
            <a:pPr indent="-300037" lvl="0" marL="457200" rtl="0" algn="l">
              <a:spcBef>
                <a:spcPts val="0"/>
              </a:spcBef>
              <a:spcAft>
                <a:spcPts val="0"/>
              </a:spcAft>
              <a:buSzPct val="100000"/>
              <a:buChar char="●"/>
            </a:pPr>
            <a:r>
              <a:rPr lang="en"/>
              <a:t>Teaching </a:t>
            </a:r>
            <a:endParaRPr/>
          </a:p>
          <a:p>
            <a:pPr indent="-300037" lvl="0" marL="457200" rtl="0" algn="l">
              <a:spcBef>
                <a:spcPts val="0"/>
              </a:spcBef>
              <a:spcAft>
                <a:spcPts val="0"/>
              </a:spcAft>
              <a:buSzPct val="100000"/>
              <a:buChar char="●"/>
            </a:pPr>
            <a:r>
              <a:rPr lang="en"/>
              <a:t>Course creation</a:t>
            </a:r>
            <a:endParaRPr/>
          </a:p>
          <a:p>
            <a:pPr indent="-300037" lvl="0" marL="457200" rtl="0" algn="l">
              <a:spcBef>
                <a:spcPts val="0"/>
              </a:spcBef>
              <a:spcAft>
                <a:spcPts val="0"/>
              </a:spcAft>
              <a:buSzPct val="100000"/>
              <a:buChar char="●"/>
            </a:pPr>
            <a:r>
              <a:rPr lang="en"/>
              <a:t>Coaching</a:t>
            </a:r>
            <a:endParaRPr/>
          </a:p>
          <a:p>
            <a:pPr indent="-300037" lvl="0" marL="457200" rtl="0" algn="l">
              <a:spcBef>
                <a:spcPts val="0"/>
              </a:spcBef>
              <a:spcAft>
                <a:spcPts val="0"/>
              </a:spcAft>
              <a:buSzPct val="100000"/>
              <a:buChar char="●"/>
            </a:pPr>
            <a:r>
              <a:rPr lang="en"/>
              <a:t>Ecommerce brand </a:t>
            </a:r>
            <a:endParaRPr/>
          </a:p>
        </p:txBody>
      </p:sp>
      <p:pic>
        <p:nvPicPr>
          <p:cNvPr id="207" name="Google Shape;207;p35"/>
          <p:cNvPicPr preferRelativeResize="0"/>
          <p:nvPr/>
        </p:nvPicPr>
        <p:blipFill>
          <a:blip r:embed="rId4">
            <a:alphaModFix/>
          </a:blip>
          <a:stretch>
            <a:fillRect/>
          </a:stretch>
        </p:blipFill>
        <p:spPr>
          <a:xfrm>
            <a:off x="335550" y="1961000"/>
            <a:ext cx="1686750" cy="1686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6"/>
          <p:cNvPicPr preferRelativeResize="0"/>
          <p:nvPr/>
        </p:nvPicPr>
        <p:blipFill>
          <a:blip r:embed="rId3">
            <a:alphaModFix/>
          </a:blip>
          <a:stretch>
            <a:fillRect/>
          </a:stretch>
        </p:blipFill>
        <p:spPr>
          <a:xfrm>
            <a:off x="2447925" y="152400"/>
            <a:ext cx="5105650" cy="1999625"/>
          </a:xfrm>
          <a:prstGeom prst="rect">
            <a:avLst/>
          </a:prstGeom>
          <a:noFill/>
          <a:ln>
            <a:noFill/>
          </a:ln>
        </p:spPr>
      </p:pic>
      <p:pic>
        <p:nvPicPr>
          <p:cNvPr id="213" name="Google Shape;213;p36"/>
          <p:cNvPicPr preferRelativeResize="0"/>
          <p:nvPr/>
        </p:nvPicPr>
        <p:blipFill>
          <a:blip r:embed="rId4">
            <a:alphaModFix/>
          </a:blip>
          <a:stretch>
            <a:fillRect/>
          </a:stretch>
        </p:blipFill>
        <p:spPr>
          <a:xfrm>
            <a:off x="2716525" y="2571750"/>
            <a:ext cx="4724400" cy="2238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a:t>
            </a:r>
            <a:endParaRPr/>
          </a:p>
        </p:txBody>
      </p:sp>
      <p:sp>
        <p:nvSpPr>
          <p:cNvPr id="219" name="Google Shape;219;p37"/>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 sz="1100" u="sng">
                <a:solidFill>
                  <a:schemeClr val="hlink"/>
                </a:solidFill>
                <a:hlinkClick r:id="rId3"/>
              </a:rPr>
              <a:t>https://mcit.gov.eg/Upcont/Documents/Reports%20and%20Documents_26102021000_Egyptian-Startup-Ecosystem-Report-2021.pdf</a:t>
            </a:r>
            <a:r>
              <a:rPr lang="en" sz="1100"/>
              <a:t> </a:t>
            </a:r>
            <a:endParaRPr sz="1100"/>
          </a:p>
          <a:p>
            <a:pPr indent="-298450" lvl="0" marL="457200" rtl="0" algn="l">
              <a:spcBef>
                <a:spcPts val="0"/>
              </a:spcBef>
              <a:spcAft>
                <a:spcPts val="0"/>
              </a:spcAft>
              <a:buSzPts val="1100"/>
              <a:buChar char="●"/>
            </a:pPr>
            <a:r>
              <a:rPr lang="en" sz="1100" u="sng">
                <a:solidFill>
                  <a:schemeClr val="hlink"/>
                </a:solidFill>
                <a:hlinkClick r:id="rId4"/>
              </a:rPr>
              <a:t>https://www.aucegypt.edu/news/stories/global-report-entrepreneurship-egypt-growing-popularity</a:t>
            </a:r>
            <a:endParaRPr sz="1100"/>
          </a:p>
          <a:p>
            <a:pPr indent="-298450" lvl="0" marL="457200" rtl="0" algn="l">
              <a:spcBef>
                <a:spcPts val="0"/>
              </a:spcBef>
              <a:spcAft>
                <a:spcPts val="0"/>
              </a:spcAft>
              <a:buSzPts val="1100"/>
              <a:buChar char="●"/>
            </a:pPr>
            <a:r>
              <a:rPr lang="en" sz="1100" u="sng">
                <a:solidFill>
                  <a:schemeClr val="hlink"/>
                </a:solidFill>
                <a:hlinkClick r:id="rId5"/>
              </a:rPr>
              <a:t>https://www.pfh-university.com/blog/9-types-entrepreneurship#:~:text=They%20often%20receive%20funding%20from,are%20Facebook%2C%20Instagram%20and%20Uber</a:t>
            </a:r>
            <a:r>
              <a:rPr lang="en" sz="1100"/>
              <a:t>.</a:t>
            </a:r>
            <a:endParaRPr sz="1100"/>
          </a:p>
          <a:p>
            <a:pPr indent="-298450" lvl="0" marL="457200" rtl="0" algn="l">
              <a:spcBef>
                <a:spcPts val="0"/>
              </a:spcBef>
              <a:spcAft>
                <a:spcPts val="0"/>
              </a:spcAft>
              <a:buSzPts val="1100"/>
              <a:buChar char="●"/>
            </a:pPr>
            <a:r>
              <a:rPr lang="en" sz="1100" u="sng">
                <a:solidFill>
                  <a:schemeClr val="hlink"/>
                </a:solidFill>
                <a:hlinkClick r:id="rId6"/>
              </a:rPr>
              <a:t>https://falakstartups.com/</a:t>
            </a:r>
            <a:r>
              <a:rPr lang="en" sz="1100"/>
              <a:t> </a:t>
            </a:r>
            <a:endParaRPr sz="1100"/>
          </a:p>
          <a:p>
            <a:pPr indent="-298450" lvl="0" marL="457200" rtl="0" algn="l">
              <a:spcBef>
                <a:spcPts val="0"/>
              </a:spcBef>
              <a:spcAft>
                <a:spcPts val="0"/>
              </a:spcAft>
              <a:buSzPts val="1100"/>
              <a:buChar char="●"/>
            </a:pPr>
            <a:r>
              <a:rPr lang="en" sz="1100" u="sng">
                <a:solidFill>
                  <a:schemeClr val="hlink"/>
                </a:solidFill>
                <a:hlinkClick r:id="rId7"/>
              </a:rPr>
              <a:t>https://www.basetemplates.com/startups/top-8-startups-in-cairo</a:t>
            </a:r>
            <a:endParaRPr sz="1100"/>
          </a:p>
          <a:p>
            <a:pPr indent="-298450" lvl="0" marL="457200" rtl="0" algn="l">
              <a:spcBef>
                <a:spcPts val="0"/>
              </a:spcBef>
              <a:spcAft>
                <a:spcPts val="0"/>
              </a:spcAft>
              <a:buSzPts val="1100"/>
              <a:buChar char="●"/>
            </a:pPr>
            <a:r>
              <a:rPr lang="en" sz="1100" u="sng">
                <a:solidFill>
                  <a:schemeClr val="hlink"/>
                </a:solidFill>
                <a:hlinkClick r:id="rId8"/>
              </a:rPr>
              <a:t>https://thestartupscene.me/MenaEcosystems/These-13-Egyptian-Startups-Just-Made-Forbes-Top-100-in-the-Middle-East</a:t>
            </a:r>
            <a:endParaRPr sz="1100"/>
          </a:p>
          <a:p>
            <a:pPr indent="-298450" lvl="0" marL="457200" rtl="0" algn="l">
              <a:spcBef>
                <a:spcPts val="0"/>
              </a:spcBef>
              <a:spcAft>
                <a:spcPts val="0"/>
              </a:spcAft>
              <a:buSzPts val="1100"/>
              <a:buChar char="●"/>
            </a:pPr>
            <a:r>
              <a:rPr lang="en" sz="1100" u="sng">
                <a:solidFill>
                  <a:schemeClr val="hlink"/>
                </a:solidFill>
                <a:hlinkClick r:id="rId9"/>
              </a:rPr>
              <a:t>https://egyptinnovate.com/en/news/linkedin-list-top-startups-2022-egypt</a:t>
            </a:r>
            <a:endParaRPr sz="1100"/>
          </a:p>
          <a:p>
            <a:pPr indent="-298450" lvl="0" marL="457200" rtl="0" algn="l">
              <a:spcBef>
                <a:spcPts val="0"/>
              </a:spcBef>
              <a:spcAft>
                <a:spcPts val="0"/>
              </a:spcAft>
              <a:buSzPts val="1100"/>
              <a:buChar char="●"/>
            </a:pPr>
            <a:r>
              <a:rPr lang="en" sz="1100" u="sng">
                <a:solidFill>
                  <a:schemeClr val="hlink"/>
                </a:solidFill>
                <a:hlinkClick r:id="rId10"/>
              </a:rPr>
              <a:t>https://www.entrepreneur.com/en-ae/growth-strategies/success-story-eventtus-co-founder-and-ceo-mai-medhat-on/380284</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10 Types of </a:t>
            </a:r>
            <a:r>
              <a:rPr b="1" lang="en"/>
              <a:t>entrepreneur</a:t>
            </a:r>
            <a:r>
              <a:rPr lang="en"/>
              <a:t>: </a:t>
            </a:r>
            <a:endParaRPr/>
          </a:p>
        </p:txBody>
      </p:sp>
      <p:sp>
        <p:nvSpPr>
          <p:cNvPr id="84" name="Google Shape;84;p15"/>
          <p:cNvSpPr txBox="1"/>
          <p:nvPr>
            <p:ph idx="1" type="body"/>
          </p:nvPr>
        </p:nvSpPr>
        <p:spPr>
          <a:xfrm>
            <a:off x="2400262" y="1412876"/>
            <a:ext cx="6321600" cy="3002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AutoNum type="arabicPeriod"/>
            </a:pPr>
            <a:r>
              <a:rPr lang="en" sz="1500"/>
              <a:t>The hustler</a:t>
            </a:r>
            <a:endParaRPr sz="1500"/>
          </a:p>
          <a:p>
            <a:pPr indent="-323850" lvl="0" marL="457200" rtl="0" algn="l">
              <a:spcBef>
                <a:spcPts val="0"/>
              </a:spcBef>
              <a:spcAft>
                <a:spcPts val="0"/>
              </a:spcAft>
              <a:buSzPts val="1500"/>
              <a:buAutoNum type="arabicPeriod"/>
            </a:pPr>
            <a:r>
              <a:rPr lang="en" sz="1500"/>
              <a:t>The small business entrepreneur</a:t>
            </a:r>
            <a:endParaRPr sz="1500"/>
          </a:p>
          <a:p>
            <a:pPr indent="-323850" lvl="0" marL="457200" rtl="0" algn="l">
              <a:spcBef>
                <a:spcPts val="0"/>
              </a:spcBef>
              <a:spcAft>
                <a:spcPts val="0"/>
              </a:spcAft>
              <a:buSzPts val="1500"/>
              <a:buAutoNum type="arabicPeriod"/>
            </a:pPr>
            <a:r>
              <a:rPr lang="en" sz="1500"/>
              <a:t>The scalable startup entrepreneur</a:t>
            </a:r>
            <a:endParaRPr sz="1500"/>
          </a:p>
          <a:p>
            <a:pPr indent="-323850" lvl="0" marL="457200" rtl="0" algn="l">
              <a:spcBef>
                <a:spcPts val="0"/>
              </a:spcBef>
              <a:spcAft>
                <a:spcPts val="0"/>
              </a:spcAft>
              <a:buSzPts val="1500"/>
              <a:buAutoNum type="arabicPeriod"/>
            </a:pPr>
            <a:r>
              <a:rPr lang="en" sz="1500"/>
              <a:t>The large company entrepreneur</a:t>
            </a:r>
            <a:endParaRPr sz="1500"/>
          </a:p>
          <a:p>
            <a:pPr indent="-323850" lvl="0" marL="457200" rtl="0" algn="l">
              <a:spcBef>
                <a:spcPts val="0"/>
              </a:spcBef>
              <a:spcAft>
                <a:spcPts val="0"/>
              </a:spcAft>
              <a:buSzPts val="1500"/>
              <a:buAutoNum type="arabicPeriod"/>
            </a:pPr>
            <a:r>
              <a:rPr lang="en" sz="1500"/>
              <a:t>The innovative entrepreneur</a:t>
            </a:r>
            <a:endParaRPr sz="1500"/>
          </a:p>
          <a:p>
            <a:pPr indent="-323850" lvl="0" marL="457200" rtl="0" algn="l">
              <a:spcBef>
                <a:spcPts val="0"/>
              </a:spcBef>
              <a:spcAft>
                <a:spcPts val="0"/>
              </a:spcAft>
              <a:buSzPts val="1500"/>
              <a:buAutoNum type="arabicPeriod"/>
            </a:pPr>
            <a:r>
              <a:rPr lang="en" sz="1500"/>
              <a:t>The social entrepreneur</a:t>
            </a:r>
            <a:endParaRPr sz="1500"/>
          </a:p>
          <a:p>
            <a:pPr indent="-323850" lvl="0" marL="457200" rtl="0" algn="l">
              <a:spcBef>
                <a:spcPts val="0"/>
              </a:spcBef>
              <a:spcAft>
                <a:spcPts val="0"/>
              </a:spcAft>
              <a:buSzPts val="1500"/>
              <a:buAutoNum type="arabicPeriod"/>
            </a:pPr>
            <a:r>
              <a:rPr lang="en" sz="1500"/>
              <a:t>The buyer entrepreneur</a:t>
            </a:r>
            <a:endParaRPr sz="1500"/>
          </a:p>
          <a:p>
            <a:pPr indent="-323850" lvl="0" marL="457200" rtl="0" algn="l">
              <a:spcBef>
                <a:spcPts val="0"/>
              </a:spcBef>
              <a:spcAft>
                <a:spcPts val="0"/>
              </a:spcAft>
              <a:buSzPts val="1500"/>
              <a:buAutoNum type="arabicPeriod"/>
            </a:pPr>
            <a:r>
              <a:rPr lang="en" sz="1500"/>
              <a:t>The imitator entrepreneur</a:t>
            </a:r>
            <a:endParaRPr sz="1500"/>
          </a:p>
          <a:p>
            <a:pPr indent="-323850" lvl="0" marL="457200" rtl="0" algn="l">
              <a:spcBef>
                <a:spcPts val="0"/>
              </a:spcBef>
              <a:spcAft>
                <a:spcPts val="0"/>
              </a:spcAft>
              <a:buSzPts val="1500"/>
              <a:buAutoNum type="arabicPeriod"/>
            </a:pPr>
            <a:r>
              <a:rPr lang="en" sz="1500"/>
              <a:t>The cautious entrepreneur</a:t>
            </a:r>
            <a:endParaRPr sz="1500"/>
          </a:p>
          <a:p>
            <a:pPr indent="-323850" lvl="0" marL="457200" rtl="0" algn="l">
              <a:spcBef>
                <a:spcPts val="0"/>
              </a:spcBef>
              <a:spcAft>
                <a:spcPts val="0"/>
              </a:spcAft>
              <a:buSzPts val="1500"/>
              <a:buAutoNum type="arabicPeriod"/>
            </a:pPr>
            <a:r>
              <a:rPr lang="en" sz="1500"/>
              <a:t>The digital nomad</a:t>
            </a:r>
            <a:endParaRPr sz="1500"/>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 The hustler</a:t>
            </a:r>
            <a:endParaRPr/>
          </a:p>
        </p:txBody>
      </p:sp>
      <p:sp>
        <p:nvSpPr>
          <p:cNvPr id="90" name="Google Shape;90;p16"/>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Hustlers are willing to work hard with little capital to grow a business they think has potential. Usually, a hustler’s plans will start small and build up over time, but the term can also refer to people who start up a hobby business on the side of their 9-to-5. This might be an Etsy store to sell their crochet art or a freelance writing business to top up their monthly income. </a:t>
            </a:r>
            <a:endParaRPr/>
          </a:p>
          <a:p>
            <a:pPr indent="0" lvl="0" marL="0" rtl="0" algn="l">
              <a:spcBef>
                <a:spcPts val="1200"/>
              </a:spcBef>
              <a:spcAft>
                <a:spcPts val="0"/>
              </a:spcAft>
              <a:buNone/>
            </a:pPr>
            <a:r>
              <a:rPr lang="en"/>
              <a:t>Having a successful side hustle means striking a balance between your work commitments, passions, and home life.</a:t>
            </a:r>
            <a:endParaRPr/>
          </a:p>
          <a:p>
            <a:pPr indent="0" lvl="0" marL="0" rtl="0" algn="l">
              <a:spcBef>
                <a:spcPts val="1200"/>
              </a:spcBef>
              <a:spcAft>
                <a:spcPts val="0"/>
              </a:spcAft>
              <a:buNone/>
            </a:pPr>
            <a:r>
              <a:rPr lang="en"/>
              <a:t>Ex: </a:t>
            </a:r>
            <a:endParaRPr/>
          </a:p>
          <a:p>
            <a:pPr indent="-317182" lvl="0" marL="457200" rtl="0" algn="l">
              <a:spcBef>
                <a:spcPts val="1200"/>
              </a:spcBef>
              <a:spcAft>
                <a:spcPts val="0"/>
              </a:spcAft>
              <a:buSzPct val="100000"/>
              <a:buChar char="●"/>
            </a:pPr>
            <a:r>
              <a:rPr lang="en"/>
              <a:t>Selling online</a:t>
            </a:r>
            <a:endParaRPr/>
          </a:p>
          <a:p>
            <a:pPr indent="-317182" lvl="0" marL="457200" rtl="0" algn="l">
              <a:spcBef>
                <a:spcPts val="0"/>
              </a:spcBef>
              <a:spcAft>
                <a:spcPts val="0"/>
              </a:spcAft>
              <a:buSzPct val="100000"/>
              <a:buChar char="●"/>
            </a:pPr>
            <a:r>
              <a:rPr lang="en"/>
              <a:t>Dropshipping</a:t>
            </a:r>
            <a:endParaRPr/>
          </a:p>
          <a:p>
            <a:pPr indent="-317182" lvl="0" marL="457200" rtl="0" algn="l">
              <a:spcBef>
                <a:spcPts val="0"/>
              </a:spcBef>
              <a:spcAft>
                <a:spcPts val="0"/>
              </a:spcAft>
              <a:buSzPct val="100000"/>
              <a:buChar char="●"/>
            </a:pPr>
            <a:r>
              <a:rPr lang="en"/>
              <a:t>freelancing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The small business entrepreneur </a:t>
            </a:r>
            <a:endParaRPr/>
          </a:p>
        </p:txBody>
      </p:sp>
      <p:sp>
        <p:nvSpPr>
          <p:cNvPr id="96" name="Google Shape;96;p17"/>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a:t>I</a:t>
            </a:r>
            <a:r>
              <a:rPr lang="en"/>
              <a:t>s someone who creates a business idea by themselves but plans to expand or franchise in the future. This term often refers to local business owners, like hairdressers, florists, or food trucks operators, but can also mean </a:t>
            </a:r>
            <a:r>
              <a:rPr lang="en"/>
              <a:t>e commerce</a:t>
            </a:r>
            <a:r>
              <a:rPr lang="en"/>
              <a:t> operators. The starting goal is often launching a single store, but when the business starts to flourish, the entrepreneur can then start thinking about what’s next. </a:t>
            </a:r>
            <a:endParaRPr/>
          </a:p>
          <a:p>
            <a:pPr indent="0" lvl="0" marL="0" rtl="0" algn="l">
              <a:spcBef>
                <a:spcPts val="1200"/>
              </a:spcBef>
              <a:spcAft>
                <a:spcPts val="0"/>
              </a:spcAft>
              <a:buNone/>
            </a:pPr>
            <a:r>
              <a:rPr lang="en"/>
              <a:t>often born out of a passion for food, beauty, flowers, or whatever else they’re selling, in the hopes the entrepreneur can start a new career in something they love. </a:t>
            </a:r>
            <a:endParaRPr/>
          </a:p>
          <a:p>
            <a:pPr indent="0" lvl="0" marL="0" rtl="0" algn="l">
              <a:spcBef>
                <a:spcPts val="1200"/>
              </a:spcBef>
              <a:spcAft>
                <a:spcPts val="0"/>
              </a:spcAft>
              <a:buNone/>
            </a:pPr>
            <a:r>
              <a:rPr lang="en"/>
              <a:t>Ex: </a:t>
            </a:r>
            <a:endParaRPr/>
          </a:p>
          <a:p>
            <a:pPr indent="-308610" lvl="0" marL="457200" rtl="0" algn="l">
              <a:spcBef>
                <a:spcPts val="1200"/>
              </a:spcBef>
              <a:spcAft>
                <a:spcPts val="0"/>
              </a:spcAft>
              <a:buSzPct val="100000"/>
              <a:buChar char="●"/>
            </a:pPr>
            <a:r>
              <a:rPr lang="en"/>
              <a:t>Nail Salon</a:t>
            </a:r>
            <a:endParaRPr/>
          </a:p>
          <a:p>
            <a:pPr indent="-308610" lvl="0" marL="457200" rtl="0" algn="l">
              <a:spcBef>
                <a:spcPts val="0"/>
              </a:spcBef>
              <a:spcAft>
                <a:spcPts val="0"/>
              </a:spcAft>
              <a:buSzPct val="100000"/>
              <a:buChar char="●"/>
            </a:pPr>
            <a:r>
              <a:rPr lang="en"/>
              <a:t>Bakery</a:t>
            </a:r>
            <a:endParaRPr/>
          </a:p>
          <a:p>
            <a:pPr indent="-308610" lvl="0" marL="457200" rtl="0" algn="l">
              <a:spcBef>
                <a:spcPts val="0"/>
              </a:spcBef>
              <a:spcAft>
                <a:spcPts val="0"/>
              </a:spcAft>
              <a:buSzPct val="100000"/>
              <a:buChar char="●"/>
            </a:pPr>
            <a:r>
              <a:rPr lang="en"/>
              <a:t>Vintage store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8"/>
          <p:cNvPicPr preferRelativeResize="0"/>
          <p:nvPr/>
        </p:nvPicPr>
        <p:blipFill>
          <a:blip r:embed="rId3">
            <a:alphaModFix/>
          </a:blip>
          <a:stretch>
            <a:fillRect/>
          </a:stretch>
        </p:blipFill>
        <p:spPr>
          <a:xfrm>
            <a:off x="152400" y="152400"/>
            <a:ext cx="3228490" cy="4838699"/>
          </a:xfrm>
          <a:prstGeom prst="rect">
            <a:avLst/>
          </a:prstGeom>
          <a:noFill/>
          <a:ln>
            <a:noFill/>
          </a:ln>
        </p:spPr>
      </p:pic>
      <p:pic>
        <p:nvPicPr>
          <p:cNvPr id="102" name="Google Shape;102;p18"/>
          <p:cNvPicPr preferRelativeResize="0"/>
          <p:nvPr/>
        </p:nvPicPr>
        <p:blipFill>
          <a:blip r:embed="rId4">
            <a:alphaModFix/>
          </a:blip>
          <a:stretch>
            <a:fillRect/>
          </a:stretch>
        </p:blipFill>
        <p:spPr>
          <a:xfrm>
            <a:off x="3533290" y="152400"/>
            <a:ext cx="1905000" cy="1905000"/>
          </a:xfrm>
          <a:prstGeom prst="rect">
            <a:avLst/>
          </a:prstGeom>
          <a:noFill/>
          <a:ln>
            <a:noFill/>
          </a:ln>
        </p:spPr>
      </p:pic>
      <p:pic>
        <p:nvPicPr>
          <p:cNvPr id="103" name="Google Shape;103;p18"/>
          <p:cNvPicPr preferRelativeResize="0"/>
          <p:nvPr/>
        </p:nvPicPr>
        <p:blipFill>
          <a:blip r:embed="rId5">
            <a:alphaModFix/>
          </a:blip>
          <a:stretch>
            <a:fillRect/>
          </a:stretch>
        </p:blipFill>
        <p:spPr>
          <a:xfrm>
            <a:off x="4852450" y="2171650"/>
            <a:ext cx="3830500" cy="2781300"/>
          </a:xfrm>
          <a:prstGeom prst="rect">
            <a:avLst/>
          </a:prstGeom>
          <a:noFill/>
          <a:ln>
            <a:noFill/>
          </a:ln>
        </p:spPr>
      </p:pic>
      <p:pic>
        <p:nvPicPr>
          <p:cNvPr id="104" name="Google Shape;104;p18"/>
          <p:cNvPicPr preferRelativeResize="0"/>
          <p:nvPr/>
        </p:nvPicPr>
        <p:blipFill>
          <a:blip r:embed="rId6">
            <a:alphaModFix/>
          </a:blip>
          <a:stretch>
            <a:fillRect/>
          </a:stretch>
        </p:blipFill>
        <p:spPr>
          <a:xfrm>
            <a:off x="5873065" y="190550"/>
            <a:ext cx="2809875" cy="1628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7-3 #اورنج #معاك_في_حلمك | حكاية نجاح Eventtus  أشهر تطبيق لإدارة الفاعليات والمؤتمرات في الوطن العربي.&#10;في كتير من جيلنا نفسه يحقق أحلامه وعلشان الطريق مش سهل بنقول لأي حد ما تتردتش خليك مكمل ورا حلمك واحنا معاك في اللي يهمك .. شاركنا بحلمك في تعليق أو على #معاك_في_حلمك&#10;&#10;شاهد قصة نجاح  https://youtu.be/vKjbvqubdN4 #Eventtus &#10;شاهد قصص نجاح أخرى: https://goo.gl/lbpy6o&#10;لسماع أغنية اورنج معاك في حلمك: https://youtu.be/IgFnnmBA2-k&#10;Subscribe here: https://goo.gl/opzISa  &#10;=====================&#10;Follow us on:&#10;https://www.orange.eg/ &#10;https://www.facebook.com/OrangeEgyptOfficial&#10;https://twitter.com/Orange_Egypt&#10;https://www.instagram.com/orange_egypt/" id="109" name="Google Shape;109;p19" title="#اورنچ  #معاك_في_حلمك | حكاية نجاح Eventtus">
            <a:hlinkClick r:id="rId3"/>
          </p:cNvPr>
          <p:cNvPicPr preferRelativeResize="0"/>
          <p:nvPr/>
        </p:nvPicPr>
        <p:blipFill>
          <a:blip r:embed="rId4">
            <a:alphaModFix/>
          </a:blip>
          <a:stretch>
            <a:fillRect/>
          </a:stretch>
        </p:blipFill>
        <p:spPr>
          <a:xfrm>
            <a:off x="152400" y="152400"/>
            <a:ext cx="8593075" cy="483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 The scalable startup entrepreneur </a:t>
            </a:r>
            <a:endParaRPr/>
          </a:p>
        </p:txBody>
      </p:sp>
      <p:sp>
        <p:nvSpPr>
          <p:cNvPr id="115" name="Google Shape;115;p20"/>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Scalable startup entrepreneurs aim to build a business model that’s expandable. Unlike small business entrepreneurs, scalable startup owners have growth in mind from the very start, even if they come from very humble beginnings. Think of world-famous brands like Amazon, Facebook, and Shopify that all started small with the intention of changing the world. </a:t>
            </a:r>
            <a:endParaRPr/>
          </a:p>
          <a:p>
            <a:pPr indent="0" lvl="0" marL="0" rtl="0" algn="l">
              <a:spcBef>
                <a:spcPts val="1200"/>
              </a:spcBef>
              <a:spcAft>
                <a:spcPts val="0"/>
              </a:spcAft>
              <a:buNone/>
            </a:pPr>
            <a:r>
              <a:rPr lang="en"/>
              <a:t>Ex: </a:t>
            </a:r>
            <a:endParaRPr/>
          </a:p>
          <a:p>
            <a:pPr indent="-334327" lvl="0" marL="457200" rtl="0" algn="l">
              <a:spcBef>
                <a:spcPts val="1200"/>
              </a:spcBef>
              <a:spcAft>
                <a:spcPts val="0"/>
              </a:spcAft>
              <a:buSzPct val="100000"/>
              <a:buChar char="●"/>
            </a:pPr>
            <a:r>
              <a:rPr lang="en"/>
              <a:t>Apps</a:t>
            </a:r>
            <a:endParaRPr/>
          </a:p>
          <a:p>
            <a:pPr indent="-334327" lvl="0" marL="457200" rtl="0" algn="l">
              <a:spcBef>
                <a:spcPts val="0"/>
              </a:spcBef>
              <a:spcAft>
                <a:spcPts val="0"/>
              </a:spcAft>
              <a:buSzPct val="100000"/>
              <a:buChar char="●"/>
            </a:pPr>
            <a:r>
              <a:rPr lang="en"/>
              <a:t>Digital products or tools</a:t>
            </a:r>
            <a:endParaRPr/>
          </a:p>
          <a:p>
            <a:pPr indent="-334327" lvl="0" marL="457200" rtl="0" algn="l">
              <a:spcBef>
                <a:spcPts val="0"/>
              </a:spcBef>
              <a:spcAft>
                <a:spcPts val="0"/>
              </a:spcAft>
              <a:buSzPct val="100000"/>
              <a:buChar char="●"/>
            </a:pPr>
            <a:r>
              <a:rPr lang="en"/>
              <a:t>SaaS products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1"/>
          <p:cNvPicPr preferRelativeResize="0"/>
          <p:nvPr/>
        </p:nvPicPr>
        <p:blipFill>
          <a:blip r:embed="rId3">
            <a:alphaModFix/>
          </a:blip>
          <a:stretch>
            <a:fillRect/>
          </a:stretch>
        </p:blipFill>
        <p:spPr>
          <a:xfrm>
            <a:off x="500063" y="457200"/>
            <a:ext cx="8143875" cy="4229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